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4"/>
  </p:handoutMasterIdLst>
  <p:sldIdLst>
    <p:sldId id="347" r:id="rId2"/>
    <p:sldId id="356" r:id="rId3"/>
    <p:sldId id="330" r:id="rId4"/>
    <p:sldId id="352" r:id="rId5"/>
    <p:sldId id="353" r:id="rId6"/>
    <p:sldId id="346" r:id="rId7"/>
    <p:sldId id="332" r:id="rId8"/>
    <p:sldId id="327" r:id="rId9"/>
    <p:sldId id="354" r:id="rId10"/>
    <p:sldId id="355" r:id="rId11"/>
    <p:sldId id="35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3252" autoAdjust="0"/>
  </p:normalViewPr>
  <p:slideViewPr>
    <p:cSldViewPr snapToGrid="0">
      <p:cViewPr varScale="1">
        <p:scale>
          <a:sx n="62" d="100"/>
          <a:sy n="62" d="100"/>
        </p:scale>
        <p:origin x="8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8622C-AD11-4D21-84E0-769B650370AF}" type="datetimeFigureOut">
              <a:rPr lang="ru-RU" smtClean="0"/>
              <a:t>17.12.2023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965B3-0DD2-410F-A46C-875E6A3E282C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857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17.12.2023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653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17.12.2023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001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17.12.2023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732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17.12.2023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193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17.12.2023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779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17.12.2023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058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17.12.2023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91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17.12.2023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166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17.12.2023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060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17.12.2023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057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17.12.2023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804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994F-20DC-44BD-AAA0-CBF3F40A2F4D}" type="datetimeFigureOut">
              <a:rPr lang="uk-UA" smtClean="0"/>
              <a:t>17.12.2023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259D-2A81-4B93-8591-84A7E958CF1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651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288B1-8B71-57B5-DBC2-E0D280E52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4"/>
            <a:ext cx="12353462" cy="68620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0019E-F577-13A7-DD39-36E0C7CCB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4" y="614302"/>
            <a:ext cx="1700924" cy="1700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FFA0C-9992-3FE4-3C1C-C9309232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77" y="548477"/>
            <a:ext cx="1622894" cy="1645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2A9D2-4FDC-8BCF-736B-523A5AC1C7D1}"/>
              </a:ext>
            </a:extLst>
          </p:cNvPr>
          <p:cNvSpPr txBox="1"/>
          <p:nvPr/>
        </p:nvSpPr>
        <p:spPr>
          <a:xfrm>
            <a:off x="2402268" y="791864"/>
            <a:ext cx="67303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 ПРО РОБОТУ ДЕКАНА ФАКУЛЬТЕТУ ФІЗИЧНОГО ВИХОВАННЯ ТА СПОРТУ ЗА 2023 рік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BE1EC-BB34-59DB-BA57-B9856EE078C4}"/>
              </a:ext>
            </a:extLst>
          </p:cNvPr>
          <p:cNvSpPr txBox="1"/>
          <p:nvPr/>
        </p:nvSpPr>
        <p:spPr>
          <a:xfrm>
            <a:off x="629164" y="2742390"/>
            <a:ext cx="11562835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складові роботи в 2023 році: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Організація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освітнього процесу;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 профорієнтаційної роботи;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Участь у міжнародних проєктах;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 цифровізації освітньої та адміністративної складової;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Наукова робота.</a:t>
            </a:r>
            <a:endParaRPr kumimoji="0" lang="ru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90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288B1-8B71-57B5-DBC2-E0D280E52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62" y="0"/>
            <a:ext cx="12353462" cy="68620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0019E-F577-13A7-DD39-36E0C7CCB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4" y="614302"/>
            <a:ext cx="1700924" cy="1700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FFA0C-9992-3FE4-3C1C-C9309232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603" y="442522"/>
            <a:ext cx="1727398" cy="1751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2A9D2-4FDC-8BCF-736B-523A5AC1C7D1}"/>
              </a:ext>
            </a:extLst>
          </p:cNvPr>
          <p:cNvSpPr txBox="1"/>
          <p:nvPr/>
        </p:nvSpPr>
        <p:spPr>
          <a:xfrm>
            <a:off x="2960871" y="995051"/>
            <a:ext cx="6741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Наукова робота</a:t>
            </a:r>
            <a:endParaRPr kumimoji="0" lang="uk-UA" sz="28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бъект 16">
            <a:extLst>
              <a:ext uri="{FF2B5EF4-FFF2-40B4-BE49-F238E27FC236}">
                <a16:creationId xmlns:a16="http://schemas.microsoft.com/office/drawing/2014/main" id="{68029058-76C1-8FDD-4B91-94B7FDE3D97D}"/>
              </a:ext>
            </a:extLst>
          </p:cNvPr>
          <p:cNvSpPr txBox="1">
            <a:spLocks/>
          </p:cNvSpPr>
          <p:nvPr/>
        </p:nvSpPr>
        <p:spPr>
          <a:xfrm>
            <a:off x="315971" y="3017182"/>
            <a:ext cx="11745890" cy="32265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5.1. Конференції різного рівня в яких долучений факультет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13-14 квітня 2023 році спільно з медичним факультетом ХДУ проведено конференцію «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МЕДИКО-БІОЛОГІЧНІ АСПЕКТИ ВІДНОВЛЕННЯ ЗДОРОВ’Я ЛЮДИНИ ПІСЛЯ ВОЄННИХ ДІЙ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kumimoji="0" lang="uk-UA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2023 році кафедрою олімпійського та професійного спорту ініційовано проведення в жовтні 2024 року І Всеукраїнської конференції «Пріоритетні напрями розвитку фізичної культури, спорту та рекреації» спільно з співорганізаторами Прикарпатським національним університетом імені Василя Стефаника, Волинським національним університет імені Лесі Українки, Львівським державним університетом фізичної культури.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ru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287817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288B1-8B71-57B5-DBC2-E0D280E52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22" y="0"/>
            <a:ext cx="12353462" cy="68620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0019E-F577-13A7-DD39-36E0C7CCB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4" y="614302"/>
            <a:ext cx="1700924" cy="1700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FFA0C-9992-3FE4-3C1C-C9309232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603" y="442522"/>
            <a:ext cx="1727398" cy="1751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2A9D2-4FDC-8BCF-736B-523A5AC1C7D1}"/>
              </a:ext>
            </a:extLst>
          </p:cNvPr>
          <p:cNvSpPr txBox="1"/>
          <p:nvPr/>
        </p:nvSpPr>
        <p:spPr>
          <a:xfrm>
            <a:off x="2960871" y="995051"/>
            <a:ext cx="6741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Наукова робота</a:t>
            </a:r>
            <a:endParaRPr kumimoji="0" lang="uk-UA" sz="28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бъект 16">
            <a:extLst>
              <a:ext uri="{FF2B5EF4-FFF2-40B4-BE49-F238E27FC236}">
                <a16:creationId xmlns:a16="http://schemas.microsoft.com/office/drawing/2014/main" id="{68029058-76C1-8FDD-4B91-94B7FDE3D97D}"/>
              </a:ext>
            </a:extLst>
          </p:cNvPr>
          <p:cNvSpPr txBox="1">
            <a:spLocks/>
          </p:cNvSpPr>
          <p:nvPr/>
        </p:nvSpPr>
        <p:spPr>
          <a:xfrm>
            <a:off x="305697" y="2636433"/>
            <a:ext cx="11745890" cy="41136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5.2. Публікаційна активність штатних НПП факультету в 2023 році.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ru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ru-UA" sz="2000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76B82601-36CE-09FD-C015-1FAF58A22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03304"/>
              </p:ext>
            </p:extLst>
          </p:nvPr>
        </p:nvGraphicFramePr>
        <p:xfrm>
          <a:off x="1661718" y="3429000"/>
          <a:ext cx="8235031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746">
                  <a:extLst>
                    <a:ext uri="{9D8B030D-6E8A-4147-A177-3AD203B41FA5}">
                      <a16:colId xmlns:a16="http://schemas.microsoft.com/office/drawing/2014/main" val="4136307681"/>
                    </a:ext>
                  </a:extLst>
                </a:gridCol>
                <a:gridCol w="1590169">
                  <a:extLst>
                    <a:ext uri="{9D8B030D-6E8A-4147-A177-3AD203B41FA5}">
                      <a16:colId xmlns:a16="http://schemas.microsoft.com/office/drawing/2014/main" val="4247394858"/>
                    </a:ext>
                  </a:extLst>
                </a:gridCol>
                <a:gridCol w="1408242">
                  <a:extLst>
                    <a:ext uri="{9D8B030D-6E8A-4147-A177-3AD203B41FA5}">
                      <a16:colId xmlns:a16="http://schemas.microsoft.com/office/drawing/2014/main" val="3343406990"/>
                    </a:ext>
                  </a:extLst>
                </a:gridCol>
                <a:gridCol w="1656874">
                  <a:extLst>
                    <a:ext uri="{9D8B030D-6E8A-4147-A177-3AD203B41FA5}">
                      <a16:colId xmlns:a16="http://schemas.microsoft.com/office/drawing/2014/main" val="3008611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Кафедра/кількість публікацій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Категорія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Зарубіжні (крім категорії 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Інші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99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Олімпійського та професійного спорту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93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Теорії та методики фізичного виховання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269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Медико-біологічних основ фізичного виховання та спорту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475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7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66109"/>
            <a:ext cx="5915313" cy="2092036"/>
          </a:xfrm>
        </p:spPr>
        <p:txBody>
          <a:bodyPr>
            <a:normAutofit/>
          </a:bodyPr>
          <a:lstStyle/>
          <a:p>
            <a:r>
              <a:rPr lang="uk-UA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57C263-6EDE-F6C7-E655-AE61DB2F2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207" y="401818"/>
            <a:ext cx="1700924" cy="17009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074F51-6C8E-DAE0-F583-CA6D22FC2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207" y="4921512"/>
            <a:ext cx="1757029" cy="17814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E664DE-DC37-6FD4-7BDF-40B28D2D60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94" y="2466109"/>
            <a:ext cx="4389606" cy="20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0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288B1-8B71-57B5-DBC2-E0D280E52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4"/>
            <a:ext cx="12353462" cy="68620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0019E-F577-13A7-DD39-36E0C7CCB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4" y="614302"/>
            <a:ext cx="1700924" cy="1700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FFA0C-9992-3FE4-3C1C-C9309232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77" y="548477"/>
            <a:ext cx="1622894" cy="1645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2A9D2-4FDC-8BCF-736B-523A5AC1C7D1}"/>
              </a:ext>
            </a:extLst>
          </p:cNvPr>
          <p:cNvSpPr txBox="1"/>
          <p:nvPr/>
        </p:nvSpPr>
        <p:spPr>
          <a:xfrm>
            <a:off x="2402268" y="791864"/>
            <a:ext cx="6730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 організації освітнього процесу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BE1EC-BB34-59DB-BA57-B9856EE078C4}"/>
              </a:ext>
            </a:extLst>
          </p:cNvPr>
          <p:cNvSpPr txBox="1"/>
          <p:nvPr/>
        </p:nvSpPr>
        <p:spPr>
          <a:xfrm>
            <a:off x="618890" y="2412039"/>
            <a:ext cx="11422423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1.1.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Виконання розкладу.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0" lang="uk-UA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Всі р</a:t>
            </a:r>
            <a:r>
              <a:rPr kumimoji="0" lang="uk-UA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озклади занять розміщенні на офіційному сайті університету.</a:t>
            </a:r>
            <a:br>
              <a:rPr kumimoji="0" lang="uk-UA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uk-UA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Всі заняття проведені НПП факультету згідно розкладів.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 успішне тестування електронного розкладу на платформі КСУ-24 диспетчером факультету.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1.2.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Відсоток присутніх на заняттях здобувачів за даними електронних журналів.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РВО «Бакалавр» (денна)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71,54 %; РВО «Бакалавр» (заочна) – 70,50 %. РВО «Магістр» (денна) - 76, 83%.</a:t>
            </a:r>
            <a:endParaRPr kumimoji="0" lang="ru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32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288B1-8B71-57B5-DBC2-E0D280E52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2"/>
            <a:ext cx="12353462" cy="68620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0019E-F577-13A7-DD39-36E0C7CCB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4" y="614302"/>
            <a:ext cx="1700924" cy="1700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FFA0C-9992-3FE4-3C1C-C9309232C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91" y="604987"/>
            <a:ext cx="1686811" cy="1710239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 присутності студентів (період з 30.10.2023 по 08.12.2023)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 присутності студентів (період з 30.10.2023 по 08.12.2023)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207" y="2827053"/>
            <a:ext cx="11618793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1.3.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Відсоток накопичуваності оцінок в цифрових журналах (на 11.12.2023). 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РВО «Бакалавр» (денна)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15,82 %; РВО «Бакалавр» (заочна) – 17,83 %. 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РВО «Магістр» (денна) - 27,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42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%.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itchFamily="18" charset="0"/>
              </a:rPr>
              <a:t>1.4. Відсоток здобувачів, які долучилися до анкетування (опитування) після проведення занять.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РВО «Бакалавр» (денна)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23,00 %; РВО «Бакалавр» (заочна) – 34,61 %. 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РВО «Магістр» (денна) - 29,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41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%.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35DDD-C09E-05D9-5332-6FAA8CCDB671}"/>
              </a:ext>
            </a:extLst>
          </p:cNvPr>
          <p:cNvSpPr txBox="1"/>
          <p:nvPr/>
        </p:nvSpPr>
        <p:spPr>
          <a:xfrm>
            <a:off x="2402268" y="791864"/>
            <a:ext cx="6730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 організації освітнього процесу</a:t>
            </a:r>
          </a:p>
        </p:txBody>
      </p:sp>
    </p:spTree>
    <p:extLst>
      <p:ext uri="{BB962C8B-B14F-4D97-AF65-F5344CB8AC3E}">
        <p14:creationId xmlns:p14="http://schemas.microsoft.com/office/powerpoint/2010/main" val="218479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288B1-8B71-57B5-DBC2-E0D280E52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2"/>
            <a:ext cx="12353462" cy="68620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0019E-F577-13A7-DD39-36E0C7CCB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4" y="614302"/>
            <a:ext cx="1700924" cy="1700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FFA0C-9992-3FE4-3C1C-C9309232C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91" y="604987"/>
            <a:ext cx="1686811" cy="1710239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 присутності студентів (період з 30.10.2023 по 08.12.2023)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 присутності студентів (період з 30.10.2023 по 08.12.2023)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207" y="2827053"/>
            <a:ext cx="116187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1.5.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Виконання вимог використання інструментів корпоративної системи. </a:t>
            </a:r>
          </a:p>
          <a:p>
            <a:pPr>
              <a:lnSpc>
                <a:spcPct val="150000"/>
              </a:lnSpc>
            </a:pPr>
            <a:endParaRPr lang="uk-UA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35DDD-C09E-05D9-5332-6FAA8CCDB671}"/>
              </a:ext>
            </a:extLst>
          </p:cNvPr>
          <p:cNvSpPr txBox="1"/>
          <p:nvPr/>
        </p:nvSpPr>
        <p:spPr>
          <a:xfrm>
            <a:off x="2402268" y="791864"/>
            <a:ext cx="6730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 організації освітнього процесу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C27413-CBC2-F312-902F-E98C15998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002" y="3962834"/>
            <a:ext cx="8791194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2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288B1-8B71-57B5-DBC2-E0D280E52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2"/>
            <a:ext cx="12353462" cy="68620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0019E-F577-13A7-DD39-36E0C7CCB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4" y="614302"/>
            <a:ext cx="1700924" cy="1700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FFA0C-9992-3FE4-3C1C-C9309232C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91" y="604987"/>
            <a:ext cx="1686811" cy="1710239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 присутності студентів (період з 30.10.2023 по 08.12.2023)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 присутності студентів (період з 30.10.2023 по 08.12.2023)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207" y="2585497"/>
            <a:ext cx="116187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1.6.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Динаміка змін контингенту (денна форма навчання). </a:t>
            </a:r>
          </a:p>
          <a:p>
            <a:pPr>
              <a:lnSpc>
                <a:spcPct val="150000"/>
              </a:lnSpc>
            </a:pPr>
            <a:endParaRPr lang="uk-UA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35DDD-C09E-05D9-5332-6FAA8CCDB671}"/>
              </a:ext>
            </a:extLst>
          </p:cNvPr>
          <p:cNvSpPr txBox="1"/>
          <p:nvPr/>
        </p:nvSpPr>
        <p:spPr>
          <a:xfrm>
            <a:off x="2402268" y="791864"/>
            <a:ext cx="6730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uk-UA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 організації освітнього процесу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1DC208-F98A-060B-FD31-F3111563D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71" y="3232770"/>
            <a:ext cx="10394581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9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288B1-8B71-57B5-DBC2-E0D280E52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3462" cy="68620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0019E-F577-13A7-DD39-36E0C7CCB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4" y="614302"/>
            <a:ext cx="1700924" cy="1700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FFA0C-9992-3FE4-3C1C-C9309232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77" y="548477"/>
            <a:ext cx="1622894" cy="1645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2A9D2-4FDC-8BCF-736B-523A5AC1C7D1}"/>
              </a:ext>
            </a:extLst>
          </p:cNvPr>
          <p:cNvSpPr txBox="1"/>
          <p:nvPr/>
        </p:nvSpPr>
        <p:spPr>
          <a:xfrm>
            <a:off x="2402268" y="791864"/>
            <a:ext cx="6730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Питання організації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профорієнтаційної роботи</a:t>
            </a:r>
            <a:endParaRPr kumimoji="0" lang="ru-U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8AC2A17-195F-8FC0-5771-9D1F53CDF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45340"/>
              </p:ext>
            </p:extLst>
          </p:nvPr>
        </p:nvGraphicFramePr>
        <p:xfrm>
          <a:off x="1381495" y="4682826"/>
          <a:ext cx="9429008" cy="191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252">
                  <a:extLst>
                    <a:ext uri="{9D8B030D-6E8A-4147-A177-3AD203B41FA5}">
                      <a16:colId xmlns:a16="http://schemas.microsoft.com/office/drawing/2014/main" val="889846654"/>
                    </a:ext>
                  </a:extLst>
                </a:gridCol>
                <a:gridCol w="2357252">
                  <a:extLst>
                    <a:ext uri="{9D8B030D-6E8A-4147-A177-3AD203B41FA5}">
                      <a16:colId xmlns:a16="http://schemas.microsoft.com/office/drawing/2014/main" val="1961352367"/>
                    </a:ext>
                  </a:extLst>
                </a:gridCol>
                <a:gridCol w="2357252">
                  <a:extLst>
                    <a:ext uri="{9D8B030D-6E8A-4147-A177-3AD203B41FA5}">
                      <a16:colId xmlns:a16="http://schemas.microsoft.com/office/drawing/2014/main" val="1333085774"/>
                    </a:ext>
                  </a:extLst>
                </a:gridCol>
                <a:gridCol w="2357252">
                  <a:extLst>
                    <a:ext uri="{9D8B030D-6E8A-4147-A177-3AD203B41FA5}">
                      <a16:colId xmlns:a16="http://schemas.microsoft.com/office/drawing/2014/main" val="1495574073"/>
                    </a:ext>
                  </a:extLst>
                </a:gridCol>
              </a:tblGrid>
              <a:tr h="1447314">
                <a:tc>
                  <a:txBody>
                    <a:bodyPr/>
                    <a:lstStyle/>
                    <a:p>
                      <a:pPr algn="l"/>
                      <a:r>
                        <a:rPr lang="ru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навчальних закладів ЗСО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ДЮСШ, ДЮКФП</a:t>
                      </a:r>
                      <a:r>
                        <a:rPr lang="ru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якими розпочалась робота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навчальних закладів передвищої з якими розпочалась робота</a:t>
                      </a:r>
                    </a:p>
                    <a:p>
                      <a:pPr algn="l"/>
                      <a:endParaRPr lang="ru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індивідуальних контактів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потенційних абітурієнтів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390944"/>
                  </a:ext>
                </a:extLst>
              </a:tr>
              <a:tr h="46339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08135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91BE1EC-BB34-59DB-BA57-B9856EE078C4}"/>
              </a:ext>
            </a:extLst>
          </p:cNvPr>
          <p:cNvSpPr txBox="1"/>
          <p:nvPr/>
        </p:nvSpPr>
        <p:spPr>
          <a:xfrm>
            <a:off x="361879" y="2383012"/>
            <a:ext cx="114682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2.1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.-2.4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навчальних закладів ЗСО, ДЮСШ, ДЮКФП та ЗФПО, з якими розпочалась робота в рамках вступної компанії 2024 року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indent="0">
              <a:buNone/>
            </a:pPr>
            <a:r>
              <a:rPr kumimoji="0" lang="uk-UA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Робота з</a:t>
            </a:r>
            <a:r>
              <a:rPr kumimoji="0" lang="ru-UA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метою отримання конкретних даних потенційних вступників зі складанням поіменних списків вже розпочата. Зокрема у вигляді олімпійських уроків в ЗСО та ДЮСШ м. Івано-Франківська, а також в рамках проходження здобувачами виробничої практики в ЗСО, ДЮСШ, ДЮКФП м. Херсона в онлайн-форматі. Продовжується співпраця з Херсонським фаховим спортивним коледжем фізичної культури, розпочата робота з Львівським фаховим коледжем спорту.</a:t>
            </a:r>
            <a:endParaRPr kumimoji="0" lang="ru-U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3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7"/>
          <p:cNvSpPr txBox="1">
            <a:spLocks/>
          </p:cNvSpPr>
          <p:nvPr/>
        </p:nvSpPr>
        <p:spPr>
          <a:xfrm>
            <a:off x="3536795" y="4454674"/>
            <a:ext cx="10426388" cy="2039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Основні дані про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Глухова Івана Геннадійовича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A6C337-0634-02AB-C395-4F8EFA527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8"/>
            <a:ext cx="12353462" cy="6862024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5FC82083-8076-5681-E22E-D0540F3C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4" y="1350384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kumimoji="0" lang="uk-UA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2.5. Організаційні форми</a:t>
            </a:r>
            <a:br>
              <a:rPr kumimoji="0" lang="uk-UA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uk-UA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профорієнтаційної роботи, </a:t>
            </a:r>
            <a:br>
              <a:rPr kumimoji="0" lang="uk-UA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uk-UA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включаючи додаткові консультації, заняття</a:t>
            </a:r>
            <a:br>
              <a:rPr kumimoji="0" lang="ru-U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ru-UA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E6BD86FF-44FD-E1FE-89DD-D5A13E65D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697" y="2856209"/>
            <a:ext cx="5098162" cy="36384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Цілеспрямована профорієнтаційна робота - проведення профорієнтаційних та 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факультетських заходів для потенційних абітурієнтів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метою отримання конкретних даних потенційних вступників зі складанням поіменних списків вже розпочата. Зокрема у вигляді олімпійських уроків в м. Івано-Франківську</a:t>
            </a: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 активно ведеться робота в соціальних мережах.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В перспективі буде продовжуватися профорієнтаційна робота з потенційними абітурієнтами в онлайн форматі у вигляді: «Дня відкритих дверей», індивідуальних зустрічей зі ЗСО, ДЮСШ, ДЮКФП.</a:t>
            </a:r>
          </a:p>
          <a:p>
            <a:pPr marL="0" indent="0">
              <a:lnSpc>
                <a:spcPct val="150000"/>
              </a:lnSpc>
              <a:buNone/>
            </a:pP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ru-UA" sz="20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89631D-93EE-6546-83FE-6ED6AA0BE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106" y="531169"/>
            <a:ext cx="1701272" cy="17249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83D95B-923C-CC76-8275-7F861E2844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8" y="531169"/>
            <a:ext cx="1700924" cy="17009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75868C-2C4C-6875-D939-BB36F9CC73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02" y="4408231"/>
            <a:ext cx="4826598" cy="24374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E4EDC0-8325-FAC8-9A4A-EAF7878A39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75" y="2439983"/>
            <a:ext cx="3510068" cy="26325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DD228D-4F85-7B09-26A7-981841FE11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989" y="2626674"/>
            <a:ext cx="3523135" cy="160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5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288B1-8B71-57B5-DBC2-E0D280E52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22" y="0"/>
            <a:ext cx="12353462" cy="68620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0019E-F577-13A7-DD39-36E0C7CCB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4" y="614302"/>
            <a:ext cx="1700924" cy="1700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FFA0C-9992-3FE4-3C1C-C9309232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603" y="442522"/>
            <a:ext cx="1727398" cy="1751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2A9D2-4FDC-8BCF-736B-523A5AC1C7D1}"/>
              </a:ext>
            </a:extLst>
          </p:cNvPr>
          <p:cNvSpPr txBox="1"/>
          <p:nvPr/>
        </p:nvSpPr>
        <p:spPr>
          <a:xfrm>
            <a:off x="2960871" y="995051"/>
            <a:ext cx="67417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uk-UA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Питання організації участі у міжнародних проєктах </a:t>
            </a:r>
            <a:endParaRPr kumimoji="0" lang="ru-U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бъект 16">
            <a:extLst>
              <a:ext uri="{FF2B5EF4-FFF2-40B4-BE49-F238E27FC236}">
                <a16:creationId xmlns:a16="http://schemas.microsoft.com/office/drawing/2014/main" id="{68029058-76C1-8FDD-4B91-94B7FDE3D97D}"/>
              </a:ext>
            </a:extLst>
          </p:cNvPr>
          <p:cNvSpPr txBox="1">
            <a:spLocks/>
          </p:cNvSpPr>
          <p:nvPr/>
        </p:nvSpPr>
        <p:spPr>
          <a:xfrm>
            <a:off x="480604" y="2808214"/>
            <a:ext cx="11509338" cy="34668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Грантові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проєкти.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НПП кафедра олімпійського та професійного спорту - проект в рамках гранту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Allea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Міжнародні стажування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Адама Міцкевича (Познань, Польща):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 НПП кафедри олімпійського та професійного спорту,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 НПП кафедра теорії та методики фізичного виховання.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 Участь викладачів в проєктах міжнародної мобільності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НПП кафедри олімпійського та професійного спорту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(Поморська академія, Польща, м. Слупськ).</a:t>
            </a:r>
            <a:endParaRPr lang="uk-U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ru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146649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288B1-8B71-57B5-DBC2-E0D280E52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22" y="0"/>
            <a:ext cx="12353462" cy="68620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0019E-F577-13A7-DD39-36E0C7CCB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4" y="614302"/>
            <a:ext cx="1700924" cy="1700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FFA0C-9992-3FE4-3C1C-C9309232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603" y="442522"/>
            <a:ext cx="1727398" cy="1751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2A9D2-4FDC-8BCF-736B-523A5AC1C7D1}"/>
              </a:ext>
            </a:extLst>
          </p:cNvPr>
          <p:cNvSpPr txBox="1"/>
          <p:nvPr/>
        </p:nvSpPr>
        <p:spPr>
          <a:xfrm>
            <a:off x="2960871" y="995051"/>
            <a:ext cx="67417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 </a:t>
            </a:r>
            <a:r>
              <a:rPr lang="uk-UA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Питання цифровізації освітньої та адміністративної складової</a:t>
            </a:r>
            <a:endParaRPr kumimoji="0" lang="uk-UA" sz="28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бъект 16">
            <a:extLst>
              <a:ext uri="{FF2B5EF4-FFF2-40B4-BE49-F238E27FC236}">
                <a16:creationId xmlns:a16="http://schemas.microsoft.com/office/drawing/2014/main" id="{68029058-76C1-8FDD-4B91-94B7FDE3D97D}"/>
              </a:ext>
            </a:extLst>
          </p:cNvPr>
          <p:cNvSpPr txBox="1">
            <a:spLocks/>
          </p:cNvSpPr>
          <p:nvPr/>
        </p:nvSpPr>
        <p:spPr>
          <a:xfrm>
            <a:off x="318499" y="2636434"/>
            <a:ext cx="11733088" cy="403149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 Відсоток та якісні показники навчальних матеріалів на платформі Кsu online, які покривають навчальні плани.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Створено навчальних курсів на платформі KSU Online -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228</a:t>
            </a:r>
            <a:endParaRPr lang="uk-U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 використовуються викладачами та студентами в першому семестрі 2023-2024 навчального року –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Планується пройти сертифікацію за результатами 1 семестру 2023-2024 навчального року - </a:t>
            </a:r>
            <a:r>
              <a:rPr kumimoji="0" lang="uk-UA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uk-UA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ертифікованих курсів на платформі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Online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Планується пройти сертифікацію за результатами 1 семестру 2023-2024 навчального року -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uk-U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4.2. Динаміка оновлення навчальних ресурсів та залучення контенту з загальновідомих освітніх платформ</a:t>
            </a: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Оновлення відбувається щорічно. При оновленні </a:t>
            </a: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курсів </a:t>
            </a: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НПП використовує в підготовці матеріалів штучний інтелект та загальновідомі освітні платформи.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1460861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 2013 – 2022">
  <a:themeElements>
    <a:clrScheme name="Тема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9263</TotalTime>
  <Words>877</Words>
  <Application>Microsoft Office PowerPoint</Application>
  <PresentationFormat>Широкий екран</PresentationFormat>
  <Paragraphs>89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 2013 – 2022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2.5. Організаційні форми профорієнтаційної роботи,  включаючи додаткові консультації, заняття   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Головна тема презентації на 2 строчки</dc:title>
  <dc:creator>Учетная запись Майкрософт</dc:creator>
  <cp:lastModifiedBy>Глухов Іван Геннадійович</cp:lastModifiedBy>
  <cp:revision>315</cp:revision>
  <dcterms:created xsi:type="dcterms:W3CDTF">2022-07-21T13:42:41Z</dcterms:created>
  <dcterms:modified xsi:type="dcterms:W3CDTF">2023-12-17T18:13:50Z</dcterms:modified>
</cp:coreProperties>
</file>